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2" r:id="rId2"/>
  </p:sldMasterIdLst>
  <p:notesMasterIdLst>
    <p:notesMasterId r:id="rId12"/>
  </p:notesMasterIdLst>
  <p:sldIdLst>
    <p:sldId id="384" r:id="rId3"/>
    <p:sldId id="260" r:id="rId4"/>
    <p:sldId id="258" r:id="rId5"/>
    <p:sldId id="257" r:id="rId6"/>
    <p:sldId id="392" r:id="rId7"/>
    <p:sldId id="388" r:id="rId8"/>
    <p:sldId id="389" r:id="rId9"/>
    <p:sldId id="390" r:id="rId10"/>
    <p:sldId id="391" r:id="rId11"/>
  </p:sldIdLst>
  <p:sldSz cx="12192000" cy="6858000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A6A462E-4CDF-452E-B3BC-C36F4BF48C8E}">
          <p14:sldIdLst>
            <p14:sldId id="384"/>
            <p14:sldId id="260"/>
            <p14:sldId id="258"/>
            <p14:sldId id="257"/>
            <p14:sldId id="392"/>
          </p14:sldIdLst>
        </p14:section>
        <p14:section name="DESC" id="{BB54A7F2-E31B-4F16-93C5-DCADE50CCBD2}">
          <p14:sldIdLst>
            <p14:sldId id="388"/>
            <p14:sldId id="389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2" autoAdjust="0"/>
    <p:restoredTop sz="94660"/>
  </p:normalViewPr>
  <p:slideViewPr>
    <p:cSldViewPr snapToGrid="0">
      <p:cViewPr>
        <p:scale>
          <a:sx n="100" d="100"/>
          <a:sy n="100" d="100"/>
        </p:scale>
        <p:origin x="85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BE460-0979-45CA-9A56-B33483A27168}" type="datetimeFigureOut">
              <a:rPr lang="en-US" smtClean="0"/>
              <a:t>10/6/2025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194FDD-1F13-4756-B46F-A5B0C8BC4C1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257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" y="5788854"/>
            <a:ext cx="12183888" cy="1096531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" y="0"/>
            <a:ext cx="12192000" cy="3276600"/>
          </a:xfrm>
          <a:prstGeom prst="rect">
            <a:avLst/>
          </a:prstGeom>
          <a:solidFill>
            <a:srgbClr val="3333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sz="1800" dirty="0">
              <a:latin typeface="Times New Roman" pitchFamily="18" charset="0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" y="3276600"/>
            <a:ext cx="12192000" cy="304800"/>
          </a:xfrm>
          <a:prstGeom prst="rect">
            <a:avLst/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1800" dirty="0"/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1" y="3581400"/>
            <a:ext cx="12192000" cy="10668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de-DE" sz="1800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78368" y="466725"/>
            <a:ext cx="11205634" cy="1295400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78368" y="2159000"/>
            <a:ext cx="11205634" cy="106680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solidFill>
                  <a:srgbClr val="C0C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807930" y="6602415"/>
            <a:ext cx="480484" cy="180975"/>
          </a:xfrm>
        </p:spPr>
        <p:txBody>
          <a:bodyPr/>
          <a:lstStyle>
            <a:lvl1pPr algn="r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110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0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07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9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945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248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862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9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218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6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3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8367" y="466725"/>
            <a:ext cx="11275484" cy="900113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78368" y="1798640"/>
            <a:ext cx="5535084" cy="3959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16652" y="1798640"/>
            <a:ext cx="5537200" cy="3959225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85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4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76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FAF60-6550-4CDB-B23A-8069268275BA}" type="datetimeFigureOut">
              <a:rPr lang="en-US" smtClean="0"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05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" y="5967142"/>
            <a:ext cx="12188044" cy="918242"/>
          </a:xfrm>
          <a:prstGeom prst="rect">
            <a:avLst/>
          </a:prstGeom>
        </p:spPr>
      </p:pic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1" y="2"/>
            <a:ext cx="12192000" cy="360363"/>
          </a:xfrm>
          <a:prstGeom prst="rect">
            <a:avLst/>
          </a:prstGeom>
          <a:solidFill>
            <a:srgbClr val="0000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GB" sz="1800" dirty="0"/>
          </a:p>
        </p:txBody>
      </p:sp>
      <p:sp>
        <p:nvSpPr>
          <p:cNvPr id="1034" name="Rectangle 3"/>
          <p:cNvSpPr>
            <a:spLocks noChangeArrowheads="1"/>
          </p:cNvSpPr>
          <p:nvPr/>
        </p:nvSpPr>
        <p:spPr bwMode="auto">
          <a:xfrm flipV="1">
            <a:off x="1" y="358775"/>
            <a:ext cx="12192000" cy="10795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sz="1800" dirty="0"/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78367" y="466725"/>
            <a:ext cx="11275484" cy="90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Titelmasterformat durch Klicken bearbeiten</a:t>
            </a:r>
          </a:p>
        </p:txBody>
      </p:sp>
      <p:sp>
        <p:nvSpPr>
          <p:cNvPr id="1028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8367" y="1798640"/>
            <a:ext cx="11275484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80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75603" y="6656388"/>
            <a:ext cx="480484" cy="12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1032" name="Text Box 16"/>
          <p:cNvSpPr txBox="1">
            <a:spLocks noChangeArrowheads="1"/>
          </p:cNvSpPr>
          <p:nvPr/>
        </p:nvSpPr>
        <p:spPr bwMode="auto">
          <a:xfrm>
            <a:off x="478367" y="107950"/>
            <a:ext cx="11275484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defRPr/>
            </a:pP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882689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defRPr sz="2800">
          <a:solidFill>
            <a:srgbClr val="000099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19812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5pPr>
      <a:lvl6pPr marL="24384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99"/>
        </a:buClr>
        <a:buSzPct val="90000"/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EDDA2-8F96-48A6-B83C-F2996999DE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0769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EA317D-6192-4AEE-8743-0902E29E61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Frictionless sequence optimization with</a:t>
            </a:r>
            <a:br>
              <a:rPr lang="en-US" dirty="0"/>
            </a:br>
            <a:r>
              <a:rPr lang="en-US" dirty="0"/>
              <a:t>Pulseq-zero</a:t>
            </a:r>
            <a:endParaRPr lang="en-US" sz="2400" i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57898BE-5A30-44B5-A056-EF4BAEBBF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68" y="2037080"/>
            <a:ext cx="11205634" cy="1188720"/>
          </a:xfrm>
        </p:spPr>
        <p:txBody>
          <a:bodyPr/>
          <a:lstStyle/>
          <a:p>
            <a:r>
              <a:rPr lang="de-DE" u="sng" dirty="0"/>
              <a:t>Jonathan Endres</a:t>
            </a:r>
            <a:r>
              <a:rPr lang="de-DE" baseline="30000" dirty="0"/>
              <a:t>1</a:t>
            </a:r>
            <a:r>
              <a:rPr lang="de-DE" dirty="0"/>
              <a:t>, Moritz Zaiss</a:t>
            </a:r>
            <a:r>
              <a:rPr lang="de-DE" baseline="30000" dirty="0"/>
              <a:t>1,2</a:t>
            </a:r>
          </a:p>
          <a:p>
            <a:endParaRPr lang="de-DE" sz="1400" baseline="30000" dirty="0"/>
          </a:p>
          <a:p>
            <a:r>
              <a:rPr lang="de-DE" sz="1400" baseline="30000" dirty="0"/>
              <a:t>1 </a:t>
            </a:r>
            <a:r>
              <a:rPr lang="de-DE" sz="1400" dirty="0"/>
              <a:t>Institute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Neuroradiology</a:t>
            </a:r>
            <a:r>
              <a:rPr lang="de-DE" sz="1400" dirty="0"/>
              <a:t>, Universitätsklinikum Erlangen, Friedrich-Alexander-Universität Erlangen-Nürnberg, Erlangen, Germany</a:t>
            </a:r>
          </a:p>
          <a:p>
            <a:r>
              <a:rPr lang="en-US" sz="1400" baseline="30000" dirty="0"/>
              <a:t>2 </a:t>
            </a:r>
            <a:r>
              <a:rPr lang="en-US" sz="1400" dirty="0"/>
              <a:t>Department Artificial Intelligence in Biomedical Engineering, Friedrich-Alexander-Universität Erlangen-</a:t>
            </a:r>
            <a:r>
              <a:rPr lang="en-US" sz="1400" dirty="0" err="1"/>
              <a:t>Nürnberg</a:t>
            </a:r>
            <a:r>
              <a:rPr lang="en-US" sz="1400" dirty="0"/>
              <a:t>, Erlangen, Germany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4650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618689-75E1-45EF-840D-89057248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–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Pulseq</a:t>
            </a:r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A34FAB9-6555-4FF9-A438-0D405CE69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160" y="2243700"/>
            <a:ext cx="8401122" cy="395922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AB8EBEA-9E8D-4C7A-9AA6-7B1EF38626F2}"/>
              </a:ext>
            </a:extLst>
          </p:cNvPr>
          <p:cNvSpPr txBox="1"/>
          <p:nvPr/>
        </p:nvSpPr>
        <p:spPr>
          <a:xfrm>
            <a:off x="109243" y="2464025"/>
            <a:ext cx="2875339" cy="13234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 err="1"/>
              <a:t>Build</a:t>
            </a:r>
            <a:r>
              <a:rPr lang="de-DE" sz="1600" dirty="0"/>
              <a:t> </a:t>
            </a:r>
            <a:r>
              <a:rPr lang="de-DE" sz="1600" dirty="0" err="1"/>
              <a:t>sequence</a:t>
            </a:r>
            <a:br>
              <a:rPr lang="de-DE" sz="1600" dirty="0"/>
            </a:br>
            <a:r>
              <a:rPr lang="de-DE" sz="1600" dirty="0" err="1"/>
              <a:t>based</a:t>
            </a:r>
            <a:r>
              <a:rPr lang="de-DE" sz="1600" dirty="0"/>
              <a:t> on </a:t>
            </a:r>
            <a:r>
              <a:rPr lang="de-DE" sz="1600" dirty="0" err="1"/>
              <a:t>any</a:t>
            </a:r>
            <a:r>
              <a:rPr lang="de-DE" sz="1600" dirty="0"/>
              <a:t> </a:t>
            </a:r>
            <a:r>
              <a:rPr lang="de-DE" sz="1600" dirty="0" err="1"/>
              <a:t>parameter</a:t>
            </a:r>
            <a:r>
              <a:rPr lang="de-DE" sz="1600" dirty="0"/>
              <a:t>:</a:t>
            </a:r>
          </a:p>
          <a:p>
            <a:pPr marL="342900" indent="-342900">
              <a:buFontTx/>
              <a:buChar char="-"/>
            </a:pPr>
            <a:r>
              <a:rPr lang="de-DE" sz="1600" dirty="0"/>
              <a:t>Echo </a:t>
            </a:r>
            <a:r>
              <a:rPr lang="de-DE" sz="1600" dirty="0" err="1"/>
              <a:t>timing</a:t>
            </a:r>
            <a:endParaRPr lang="de-DE" sz="1600" dirty="0"/>
          </a:p>
          <a:p>
            <a:pPr marL="342900" indent="-342900">
              <a:buFontTx/>
              <a:buChar char="-"/>
            </a:pPr>
            <a:r>
              <a:rPr lang="de-DE" sz="1600" dirty="0"/>
              <a:t>RF </a:t>
            </a:r>
            <a:r>
              <a:rPr lang="de-DE" sz="1600" dirty="0" err="1"/>
              <a:t>phase</a:t>
            </a:r>
            <a:r>
              <a:rPr lang="de-DE" sz="1600" dirty="0"/>
              <a:t> </a:t>
            </a:r>
            <a:r>
              <a:rPr lang="de-DE" sz="1600" dirty="0" err="1"/>
              <a:t>cycling</a:t>
            </a:r>
            <a:endParaRPr lang="de-DE" sz="1600" dirty="0"/>
          </a:p>
          <a:p>
            <a:pPr marL="342900" indent="-342900">
              <a:buFontTx/>
              <a:buChar char="-"/>
            </a:pPr>
            <a:r>
              <a:rPr lang="de-DE" sz="1600" dirty="0"/>
              <a:t>…</a:t>
            </a:r>
            <a:endParaRPr lang="en-US" sz="1600" dirty="0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540EE6C-8C72-45D1-9C83-A0F8497E175C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2984582" y="3125745"/>
            <a:ext cx="438349" cy="30149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A0025032-2390-41A0-934D-94A80A8CBF64}"/>
              </a:ext>
            </a:extLst>
          </p:cNvPr>
          <p:cNvSpPr txBox="1"/>
          <p:nvPr/>
        </p:nvSpPr>
        <p:spPr>
          <a:xfrm>
            <a:off x="7052209" y="1476416"/>
            <a:ext cx="2545312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de-DE" sz="1600" dirty="0"/>
              <a:t>Parameters </a:t>
            </a:r>
            <a:r>
              <a:rPr lang="de-DE" sz="1600" dirty="0" err="1"/>
              <a:t>completely</a:t>
            </a:r>
            <a:br>
              <a:rPr lang="en-US" sz="1600" dirty="0"/>
            </a:br>
            <a:r>
              <a:rPr lang="en-US" sz="1600" dirty="0"/>
              <a:t>lost in .seq file</a:t>
            </a:r>
            <a:endParaRPr lang="de-DE" sz="1600" dirty="0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437B44E-BE38-47D7-A5E0-B33D9D9CCFCF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 flipH="1">
            <a:off x="7808814" y="2061191"/>
            <a:ext cx="516051" cy="358328"/>
          </a:xfrm>
          <a:prstGeom prst="straightConnector1">
            <a:avLst/>
          </a:prstGeom>
          <a:ln>
            <a:tailEnd type="triangle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8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NETOM Free.Star">
            <a:extLst>
              <a:ext uri="{FF2B5EF4-FFF2-40B4-BE49-F238E27FC236}">
                <a16:creationId xmlns:a16="http://schemas.microsoft.com/office/drawing/2014/main" id="{182A8187-F66E-42EA-86B0-2CC51C1E7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152" y="1237129"/>
            <a:ext cx="2506410" cy="187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0A2E7B-E042-4D5A-8D90-5AB73C4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 –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PyPulseq</a:t>
            </a:r>
            <a:r>
              <a:rPr lang="de-DE" dirty="0"/>
              <a:t> </a:t>
            </a:r>
            <a:r>
              <a:rPr lang="de-DE" dirty="0" err="1"/>
              <a:t>sequences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6233F7B-00FD-41CE-AD9F-B210478CE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44" y="2967645"/>
            <a:ext cx="6137111" cy="3039289"/>
          </a:xfrm>
        </p:spPr>
      </p:pic>
      <p:pic>
        <p:nvPicPr>
          <p:cNvPr id="1026" name="Picture 2" descr="PyPulseq">
            <a:extLst>
              <a:ext uri="{FF2B5EF4-FFF2-40B4-BE49-F238E27FC236}">
                <a16:creationId xmlns:a16="http://schemas.microsoft.com/office/drawing/2014/main" id="{90DFD0AB-E604-41A7-89BB-11CB17053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06" y="1592015"/>
            <a:ext cx="2939567" cy="10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11928D5E-53DF-4472-B839-C6330F815EF4}"/>
              </a:ext>
            </a:extLst>
          </p:cNvPr>
          <p:cNvSpPr txBox="1"/>
          <p:nvPr/>
        </p:nvSpPr>
        <p:spPr>
          <a:xfrm>
            <a:off x="4565013" y="6006934"/>
            <a:ext cx="2637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</a:rPr>
              <a:t>Schematic of the MR-zero framework.</a:t>
            </a:r>
            <a:br>
              <a:rPr lang="en-US" sz="1000" i="1" dirty="0">
                <a:solidFill>
                  <a:schemeClr val="bg2"/>
                </a:solidFill>
              </a:rPr>
            </a:br>
            <a:r>
              <a:rPr lang="en-US" sz="1000" i="1" dirty="0">
                <a:solidFill>
                  <a:schemeClr val="bg2"/>
                </a:solidFill>
              </a:rPr>
              <a:t>Image courtesy M. Zaiss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EC830A89-901C-46DE-9DCF-8F49471F24B1}"/>
              </a:ext>
            </a:extLst>
          </p:cNvPr>
          <p:cNvSpPr/>
          <p:nvPr/>
        </p:nvSpPr>
        <p:spPr bwMode="auto">
          <a:xfrm>
            <a:off x="3390563" y="1804524"/>
            <a:ext cx="6448547" cy="469338"/>
          </a:xfrm>
          <a:prstGeom prst="rightArrow">
            <a:avLst>
              <a:gd name="adj1" fmla="val 34482"/>
              <a:gd name="adj2" fmla="val 124468"/>
            </a:avLst>
          </a:prstGeom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E56F859A-DA22-4291-A26E-7C1BC0AC502A}"/>
              </a:ext>
            </a:extLst>
          </p:cNvPr>
          <p:cNvSpPr/>
          <p:nvPr/>
        </p:nvSpPr>
        <p:spPr bwMode="auto">
          <a:xfrm rot="5400000">
            <a:off x="3719300" y="1613351"/>
            <a:ext cx="1486914" cy="2144388"/>
          </a:xfrm>
          <a:prstGeom prst="bentArrow">
            <a:avLst>
              <a:gd name="adj1" fmla="val 12613"/>
              <a:gd name="adj2" fmla="val 18605"/>
              <a:gd name="adj3" fmla="val 41599"/>
              <a:gd name="adj4" fmla="val 28784"/>
            </a:avLst>
          </a:prstGeom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28354E4-E4D7-4B89-AC30-B03B9D7E991A}"/>
              </a:ext>
            </a:extLst>
          </p:cNvPr>
          <p:cNvSpPr txBox="1"/>
          <p:nvPr/>
        </p:nvSpPr>
        <p:spPr>
          <a:xfrm>
            <a:off x="3272672" y="1564904"/>
            <a:ext cx="2537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Insert </a:t>
            </a:r>
            <a:r>
              <a:rPr lang="de-DE" sz="1200" dirty="0" err="1"/>
              <a:t>PyPulseq</a:t>
            </a:r>
            <a:r>
              <a:rPr lang="de-DE" sz="1200" dirty="0"/>
              <a:t> </a:t>
            </a:r>
            <a:r>
              <a:rPr lang="de-DE" sz="1200" dirty="0" err="1"/>
              <a:t>into</a:t>
            </a:r>
            <a:r>
              <a:rPr lang="de-DE" sz="1200" dirty="0"/>
              <a:t> MR-zero…</a:t>
            </a:r>
            <a:endParaRPr lang="en-US" sz="12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EF1EFE52-5AA2-417E-8A77-4AF6F36FFE89}"/>
              </a:ext>
            </a:extLst>
          </p:cNvPr>
          <p:cNvSpPr txBox="1"/>
          <p:nvPr/>
        </p:nvSpPr>
        <p:spPr>
          <a:xfrm>
            <a:off x="5379526" y="2370844"/>
            <a:ext cx="3978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…</a:t>
            </a:r>
            <a:r>
              <a:rPr lang="de-DE" sz="1200" dirty="0" err="1"/>
              <a:t>without</a:t>
            </a:r>
            <a:r>
              <a:rPr lang="de-DE" sz="1200" dirty="0"/>
              <a:t> </a:t>
            </a:r>
            <a:r>
              <a:rPr lang="de-DE" sz="1200" dirty="0" err="1"/>
              <a:t>compromising</a:t>
            </a:r>
            <a:r>
              <a:rPr lang="de-DE" sz="1200" dirty="0"/>
              <a:t> </a:t>
            </a:r>
            <a:r>
              <a:rPr lang="de-DE" sz="1200" dirty="0" err="1"/>
              <a:t>its</a:t>
            </a:r>
            <a:r>
              <a:rPr lang="de-DE" sz="1200" dirty="0"/>
              <a:t> </a:t>
            </a:r>
            <a:r>
              <a:rPr lang="de-DE" sz="1200" dirty="0" err="1"/>
              <a:t>use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/>
              <a:t>measurement</a:t>
            </a:r>
            <a:endParaRPr lang="en-US" sz="12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AA1DD2E-F3C2-4846-ADE3-3FF80E36EFE4}"/>
              </a:ext>
            </a:extLst>
          </p:cNvPr>
          <p:cNvSpPr txBox="1"/>
          <p:nvPr/>
        </p:nvSpPr>
        <p:spPr>
          <a:xfrm>
            <a:off x="2975596" y="6470784"/>
            <a:ext cx="5118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bg2"/>
                </a:solidFill>
              </a:rPr>
              <a:t>*application is vendor agnostic, used for displaying purposes only</a:t>
            </a:r>
            <a:br>
              <a:rPr lang="en-US" sz="1000" i="1" dirty="0">
                <a:solidFill>
                  <a:schemeClr val="bg2"/>
                </a:solidFill>
              </a:rPr>
            </a:br>
            <a:r>
              <a:rPr lang="en-US" sz="1000" i="1" dirty="0">
                <a:solidFill>
                  <a:schemeClr val="bg2"/>
                </a:solidFill>
              </a:rPr>
              <a:t>https://www.siemens-healthineers.com/en-us/magnetic-resonance-imaging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B91544B-4091-4FE2-9122-4691888E4091}"/>
              </a:ext>
            </a:extLst>
          </p:cNvPr>
          <p:cNvSpPr/>
          <p:nvPr/>
        </p:nvSpPr>
        <p:spPr>
          <a:xfrm>
            <a:off x="11463796" y="1549389"/>
            <a:ext cx="282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2"/>
                </a:solidFill>
              </a:rPr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0883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A1C89-88BF-4D18-A4B9-928E86F48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Approach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BD5BE45-BB6D-4217-9243-300D9C71D8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745" y="1435413"/>
            <a:ext cx="6598509" cy="5443111"/>
          </a:xfrm>
        </p:spPr>
      </p:pic>
    </p:spTree>
    <p:extLst>
      <p:ext uri="{BB962C8B-B14F-4D97-AF65-F5344CB8AC3E}">
        <p14:creationId xmlns:p14="http://schemas.microsoft.com/office/powerpoint/2010/main" val="226916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B8CF7B-C1E4-4310-98E0-A0DAE72D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Follow </a:t>
            </a:r>
            <a:r>
              <a:rPr lang="de-DE" dirty="0" err="1"/>
              <a:t>along</a:t>
            </a:r>
            <a:r>
              <a:rPr lang="de-DE" dirty="0"/>
              <a:t>:</a:t>
            </a:r>
            <a:endParaRPr lang="en-US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14B7D3F-DABC-4E10-98E5-C28793B5B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69" y="2368550"/>
            <a:ext cx="2819400" cy="2819400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E0576E7-C0C0-4302-87C0-E6738F4C0B02}"/>
              </a:ext>
            </a:extLst>
          </p:cNvPr>
          <p:cNvSpPr txBox="1"/>
          <p:nvPr/>
        </p:nvSpPr>
        <p:spPr>
          <a:xfrm>
            <a:off x="1934369" y="5006975"/>
            <a:ext cx="3981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https://mrzero-core.</a:t>
            </a:r>
            <a:br>
              <a:rPr lang="en-US" sz="2000" dirty="0"/>
            </a:br>
            <a:r>
              <a:rPr lang="en-US" sz="2000" dirty="0"/>
              <a:t>readthedocs.io/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7357C3-B48D-4F5F-8CDC-C629630712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6550"/>
            <a:ext cx="4343400" cy="43434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BA59983-6EBB-46DA-8692-AB2B331914ED}"/>
              </a:ext>
            </a:extLst>
          </p:cNvPr>
          <p:cNvSpPr txBox="1"/>
          <p:nvPr/>
        </p:nvSpPr>
        <p:spPr>
          <a:xfrm>
            <a:off x="6486525" y="5795902"/>
            <a:ext cx="5495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Interactive DESC Notebook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77589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4C42CC-C591-4083-82E2-9802ADEDF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de-DE" dirty="0"/>
              <a:t>Write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pulseq</a:t>
            </a:r>
            <a:r>
              <a:rPr lang="de-DE" dirty="0"/>
              <a:t>-zero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17E143B-5955-4989-9EAC-FB1C06E135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" t="10763" r="10375" b="60193"/>
          <a:stretch/>
        </p:blipFill>
        <p:spPr>
          <a:xfrm>
            <a:off x="3130492" y="1661020"/>
            <a:ext cx="5931016" cy="130868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5F45B4D-5805-479A-8C20-6467AE5EC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9" t="37588" r="10967" b="2812"/>
          <a:stretch/>
        </p:blipFill>
        <p:spPr>
          <a:xfrm>
            <a:off x="3130491" y="3247399"/>
            <a:ext cx="5931017" cy="31114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282E4E5-7F18-4DCF-ADFC-DDF3200A8D51}"/>
              </a:ext>
            </a:extLst>
          </p:cNvPr>
          <p:cNvSpPr txBox="1"/>
          <p:nvPr/>
        </p:nvSpPr>
        <p:spPr>
          <a:xfrm>
            <a:off x="3130491" y="2785734"/>
            <a:ext cx="593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998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0CC70C-AD49-41BE-9657-55BAB10B4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Convert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MR-zero</a:t>
            </a: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A4F1901-E261-4E48-98A4-B3777DAFE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0" t="7828" r="1652" b="10973"/>
          <a:stretch/>
        </p:blipFill>
        <p:spPr>
          <a:xfrm>
            <a:off x="3130491" y="1098958"/>
            <a:ext cx="5931017" cy="119123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36DFC43-A9CB-4B69-A8EB-3A9A47D9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91" y="2516698"/>
            <a:ext cx="5931017" cy="410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849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C89CC9-0242-437D-8B62-1BD175BA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Optimize</a:t>
            </a:r>
            <a:r>
              <a:rPr lang="de-DE" dirty="0"/>
              <a:t>!</a:t>
            </a:r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61CDF9E-E696-4417-95EF-6DAD6DB82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2602"/>
            <a:ext cx="12192000" cy="2032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73CDB41-81CC-4FD3-A0F5-181681358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2" r="2030"/>
          <a:stretch/>
        </p:blipFill>
        <p:spPr>
          <a:xfrm>
            <a:off x="3130491" y="1770244"/>
            <a:ext cx="5931017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535A50F5-07A8-47AD-83D0-D18473F054E5}"/>
              </a:ext>
            </a:extLst>
          </p:cNvPr>
          <p:cNvSpPr/>
          <p:nvPr/>
        </p:nvSpPr>
        <p:spPr>
          <a:xfrm>
            <a:off x="2552699" y="1752599"/>
            <a:ext cx="7184187" cy="53244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8EE9680-BF98-4C00-BE11-283ACA009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err="1"/>
              <a:t>Measure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.</a:t>
            </a:r>
            <a:r>
              <a:rPr lang="de-DE" dirty="0" err="1"/>
              <a:t>seq</a:t>
            </a:r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A7AF07E-FFC4-4DEA-A8A5-A493CD4867FC}"/>
              </a:ext>
            </a:extLst>
          </p:cNvPr>
          <p:cNvGrpSpPr/>
          <p:nvPr/>
        </p:nvGrpSpPr>
        <p:grpSpPr>
          <a:xfrm>
            <a:off x="2455112" y="1604777"/>
            <a:ext cx="7281775" cy="5253223"/>
            <a:chOff x="14200723" y="25778592"/>
            <a:chExt cx="14929857" cy="1077070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16F914A5-BD91-494D-83CA-52BB964942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94"/>
            <a:stretch/>
          </p:blipFill>
          <p:spPr bwMode="auto">
            <a:xfrm>
              <a:off x="14200723" y="31120175"/>
              <a:ext cx="14883098" cy="5429125"/>
            </a:xfrm>
            <a:prstGeom prst="rect">
              <a:avLst/>
            </a:prstGeom>
            <a:noFill/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36E6DE1-D500-4F0D-AAD5-DE5CA71E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09" b="49503"/>
            <a:stretch/>
          </p:blipFill>
          <p:spPr bwMode="auto">
            <a:xfrm>
              <a:off x="14200723" y="25778592"/>
              <a:ext cx="14929857" cy="544618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30512393"/>
      </p:ext>
    </p:extLst>
  </p:cSld>
  <p:clrMapOvr>
    <a:masterClrMapping/>
  </p:clrMapOvr>
</p:sld>
</file>

<file path=ppt/theme/theme1.xml><?xml version="1.0" encoding="utf-8"?>
<a:theme xmlns:a="http://schemas.openxmlformats.org/drawingml/2006/main" name="UK-FAU-2023">
  <a:themeElements>
    <a:clrScheme name="Klinikum_Erlangen_Master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99CC"/>
      </a:accent1>
      <a:accent2>
        <a:srgbClr val="00CC66"/>
      </a:accent2>
      <a:accent3>
        <a:srgbClr val="FFFFFF"/>
      </a:accent3>
      <a:accent4>
        <a:srgbClr val="000000"/>
      </a:accent4>
      <a:accent5>
        <a:srgbClr val="AACAE2"/>
      </a:accent5>
      <a:accent6>
        <a:srgbClr val="00B95C"/>
      </a:accent6>
      <a:hlink>
        <a:srgbClr val="333399"/>
      </a:hlink>
      <a:folHlink>
        <a:srgbClr val="B2B2B2"/>
      </a:folHlink>
    </a:clrScheme>
    <a:fontScheme name="Klinikum_Erlangen_Master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EC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CECFF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Klinikum_Erlangen_Master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CC"/>
        </a:accent1>
        <a:accent2>
          <a:srgbClr val="00CC66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00B95C"/>
        </a:accent6>
        <a:hlink>
          <a:srgbClr val="3333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UK-FAU-2023" id="{6F11B7E8-3E2C-40E5-855D-50FF564BD7A9}" vid="{7BEC989D-8C44-4BF9-8A49-ED2543B901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</Words>
  <Application>Microsoft Office PowerPoint</Application>
  <PresentationFormat>Breitbild</PresentationFormat>
  <Paragraphs>26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Verdana</vt:lpstr>
      <vt:lpstr>Wingdings</vt:lpstr>
      <vt:lpstr>UK-FAU-2023</vt:lpstr>
      <vt:lpstr>Office Theme</vt:lpstr>
      <vt:lpstr>Frictionless sequence optimization with Pulseq-zero</vt:lpstr>
      <vt:lpstr>Motivation – current application of Pulseq</vt:lpstr>
      <vt:lpstr>Goal – Allow optimization of PyPulseq sequences</vt:lpstr>
      <vt:lpstr>Approach</vt:lpstr>
      <vt:lpstr>Follow along:</vt:lpstr>
      <vt:lpstr>Write the sequence with pulseq-zero</vt:lpstr>
      <vt:lpstr>Convert to MR-zero</vt:lpstr>
      <vt:lpstr>Optimize!</vt:lpstr>
      <vt:lpstr>Measure as .seq</vt:lpstr>
    </vt:vector>
  </TitlesOfParts>
  <Company>Universitätsklinikum Erlangen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zMRI Lab</dc:title>
  <dc:creator>Freudensprung, Martin (extern)</dc:creator>
  <cp:lastModifiedBy>Endres, Jonathan</cp:lastModifiedBy>
  <cp:revision>160</cp:revision>
  <dcterms:created xsi:type="dcterms:W3CDTF">2024-06-11T10:07:24Z</dcterms:created>
  <dcterms:modified xsi:type="dcterms:W3CDTF">2025-10-11T07:58:44Z</dcterms:modified>
</cp:coreProperties>
</file>